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2" r:id="rId3"/>
    <p:sldId id="262" r:id="rId4"/>
    <p:sldId id="257" r:id="rId5"/>
    <p:sldId id="261" r:id="rId6"/>
    <p:sldId id="271" r:id="rId7"/>
    <p:sldId id="266" r:id="rId8"/>
    <p:sldId id="263" r:id="rId9"/>
    <p:sldId id="264" r:id="rId10"/>
    <p:sldId id="265" r:id="rId11"/>
    <p:sldId id="267" r:id="rId12"/>
    <p:sldId id="270" r:id="rId13"/>
    <p:sldId id="268"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8D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7F347F-C2C0-B945-8254-24B8518BCD31}"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7F347F-C2C0-B945-8254-24B8518BCD31}"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7F347F-C2C0-B945-8254-24B8518BCD31}"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7F347F-C2C0-B945-8254-24B8518BCD31}"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7F347F-C2C0-B945-8254-24B8518BCD31}" type="datetimeFigureOut">
              <a:rPr lang="en-US" smtClean="0"/>
              <a:t>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7F347F-C2C0-B945-8254-24B8518BCD31}"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7F347F-C2C0-B945-8254-24B8518BCD31}" type="datetimeFigureOut">
              <a:rPr lang="en-US" smtClean="0"/>
              <a:t>2/19/17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7F347F-C2C0-B945-8254-24B8518BCD31}" type="datetimeFigureOut">
              <a:rPr lang="en-US" smtClean="0"/>
              <a:t>2/19/17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7F347F-C2C0-B945-8254-24B8518BCD31}" type="datetimeFigureOut">
              <a:rPr lang="en-US" smtClean="0"/>
              <a:t>2/19/17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7F347F-C2C0-B945-8254-24B8518BCD31}"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7F347F-C2C0-B945-8254-24B8518BCD31}" type="datetimeFigureOut">
              <a:rPr lang="en-US" smtClean="0"/>
              <a:t>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D643E-A6B3-F145-A66C-D15895FC0B18}"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F347F-C2C0-B945-8254-24B8518BCD31}" type="datetimeFigureOut">
              <a:rPr lang="en-US" smtClean="0"/>
              <a:t>2/19/17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D643E-A6B3-F145-A66C-D15895FC0B18}"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moreheadplanetarium.org/outreach/educator-resources" TargetMode="External"/><Relationship Id="rId4" Type="http://schemas.openxmlformats.org/officeDocument/2006/relationships/hyperlink" Target="http://www.fernbank.edu/schoolgroups.htm" TargetMode="External"/><Relationship Id="rId1" Type="http://schemas.openxmlformats.org/officeDocument/2006/relationships/slideLayout" Target="../slideLayouts/slideLayout2.xml"/><Relationship Id="rId2" Type="http://schemas.openxmlformats.org/officeDocument/2006/relationships/hyperlink" Target="http://www.robeson.k12.nc.us/Page/4948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ambassad@jpl.nasa.gov" TargetMode="Externa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nAOk-M-tVV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ps-planetarium.org/?page=dir" TargetMode="External"/><Relationship Id="rId3" Type="http://schemas.openxmlformats.org/officeDocument/2006/relationships/hyperlink" Target="https://www.lochnessproductions.com/lfco/lfco.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marqu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59" y="0"/>
            <a:ext cx="9980705" cy="6858000"/>
          </a:xfrm>
          <a:prstGeom prst="rect">
            <a:avLst/>
          </a:prstGeom>
        </p:spPr>
      </p:pic>
      <p:pic>
        <p:nvPicPr>
          <p:cNvPr id="5" name="Picture 4" descr="planetarium submerg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59" y="0"/>
            <a:ext cx="10666159" cy="7101985"/>
          </a:xfrm>
          <a:prstGeom prst="rect">
            <a:avLst/>
          </a:prstGeom>
        </p:spPr>
      </p:pic>
      <p:sp>
        <p:nvSpPr>
          <p:cNvPr id="6" name="TextBox 5"/>
          <p:cNvSpPr txBox="1"/>
          <p:nvPr/>
        </p:nvSpPr>
        <p:spPr>
          <a:xfrm>
            <a:off x="-555625" y="122855"/>
            <a:ext cx="10982725" cy="6494085"/>
          </a:xfrm>
          <a:prstGeom prst="rect">
            <a:avLst/>
          </a:prstGeom>
          <a:noFill/>
        </p:spPr>
        <p:txBody>
          <a:bodyPr wrap="square" rtlCol="0">
            <a:spAutoFit/>
          </a:bodyPr>
          <a:lstStyle/>
          <a:p>
            <a:endParaRPr lang="en-US" sz="3200" dirty="0" smtClean="0">
              <a:solidFill>
                <a:srgbClr val="000000"/>
              </a:solidFill>
            </a:endParaRPr>
          </a:p>
          <a:p>
            <a:endParaRPr lang="en-US" sz="3200" dirty="0">
              <a:solidFill>
                <a:srgbClr val="000000"/>
              </a:solidFill>
            </a:endParaRPr>
          </a:p>
          <a:p>
            <a:endParaRPr lang="en-US" sz="3200" dirty="0" smtClean="0">
              <a:solidFill>
                <a:srgbClr val="000000"/>
              </a:solidFill>
            </a:endParaRPr>
          </a:p>
          <a:p>
            <a:endParaRPr lang="en-US" sz="3200" dirty="0">
              <a:solidFill>
                <a:srgbClr val="000000"/>
              </a:solidFill>
            </a:endParaRPr>
          </a:p>
          <a:p>
            <a:endParaRPr lang="en-US" sz="3200" dirty="0" smtClean="0">
              <a:solidFill>
                <a:srgbClr val="000000"/>
              </a:solidFill>
            </a:endParaRPr>
          </a:p>
          <a:p>
            <a:endParaRPr lang="en-US" sz="3200" dirty="0">
              <a:solidFill>
                <a:srgbClr val="000000"/>
              </a:solidFill>
            </a:endParaRPr>
          </a:p>
          <a:p>
            <a:endParaRPr lang="en-US" sz="3200" dirty="0" smtClean="0">
              <a:solidFill>
                <a:srgbClr val="000000"/>
              </a:solidFill>
            </a:endParaRPr>
          </a:p>
          <a:p>
            <a:pPr algn="ctr"/>
            <a:endParaRPr lang="en-US" sz="3200" dirty="0" smtClean="0">
              <a:solidFill>
                <a:srgbClr val="000000"/>
              </a:solidFill>
            </a:endParaRPr>
          </a:p>
          <a:p>
            <a:pPr algn="ctr"/>
            <a:endParaRPr lang="en-US" sz="3200" dirty="0">
              <a:solidFill>
                <a:srgbClr val="000000"/>
              </a:solidFill>
            </a:endParaRPr>
          </a:p>
          <a:p>
            <a:pPr algn="ctr"/>
            <a:r>
              <a:rPr lang="en-US" sz="3200" dirty="0" smtClean="0">
                <a:solidFill>
                  <a:srgbClr val="000000"/>
                </a:solidFill>
              </a:rPr>
              <a:t>Presented by Ken Brandt</a:t>
            </a:r>
          </a:p>
          <a:p>
            <a:pPr algn="ctr"/>
            <a:r>
              <a:rPr lang="en-US" sz="2800" dirty="0" smtClean="0">
                <a:solidFill>
                  <a:schemeClr val="bg1"/>
                </a:solidFill>
              </a:rPr>
              <a:t>Past President, SouthEastern Planetarium </a:t>
            </a:r>
            <a:r>
              <a:rPr lang="en-US" sz="2800" dirty="0" smtClean="0">
                <a:solidFill>
                  <a:schemeClr val="bg1"/>
                </a:solidFill>
              </a:rPr>
              <a:t>Association;</a:t>
            </a:r>
            <a:endParaRPr lang="en-US" sz="2800" dirty="0" smtClean="0">
              <a:solidFill>
                <a:schemeClr val="bg1"/>
              </a:solidFill>
            </a:endParaRPr>
          </a:p>
          <a:p>
            <a:pPr algn="ctr"/>
            <a:r>
              <a:rPr lang="en-US" sz="3200" dirty="0" smtClean="0">
                <a:solidFill>
                  <a:schemeClr val="bg1"/>
                </a:solidFill>
              </a:rPr>
              <a:t>Director, Robeson </a:t>
            </a:r>
            <a:r>
              <a:rPr lang="en-US" sz="3200" dirty="0" smtClean="0">
                <a:solidFill>
                  <a:schemeClr val="bg1"/>
                </a:solidFill>
              </a:rPr>
              <a:t>Planetarium and Science Center</a:t>
            </a:r>
          </a:p>
          <a:p>
            <a:pPr algn="ctr"/>
            <a:r>
              <a:rPr lang="en-US" sz="3200" dirty="0" smtClean="0">
                <a:solidFill>
                  <a:schemeClr val="bg1"/>
                </a:solidFill>
              </a:rPr>
              <a:t>JPL/NASA Solar System Ambassador/Master Teacher</a:t>
            </a:r>
            <a:r>
              <a:rPr lang="en-US" sz="3200" dirty="0" smtClean="0">
                <a:solidFill>
                  <a:schemeClr val="bg1"/>
                </a:solidFill>
              </a:rPr>
              <a:t> </a:t>
            </a:r>
            <a:endParaRPr lang="en-US" sz="3200" dirty="0" smtClean="0">
              <a:solidFill>
                <a:schemeClr val="bg1"/>
              </a:solidFill>
            </a:endParaRPr>
          </a:p>
        </p:txBody>
      </p:sp>
    </p:spTree>
    <p:extLst>
      <p:ext uri="{BB962C8B-B14F-4D97-AF65-F5344CB8AC3E}">
        <p14:creationId xmlns:p14="http://schemas.microsoft.com/office/powerpoint/2010/main" val="40070228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
            </a:r>
            <a:r>
              <a:rPr lang="en-US" dirty="0" smtClean="0"/>
              <a:t>lanetarium outreach examples</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dirty="0"/>
              <a:t>Robeson Planetarium and </a:t>
            </a:r>
            <a:r>
              <a:rPr lang="en-US" dirty="0" err="1"/>
              <a:t>Sci</a:t>
            </a:r>
            <a:r>
              <a:rPr lang="en-US" dirty="0"/>
              <a:t> </a:t>
            </a:r>
            <a:r>
              <a:rPr lang="en-US" dirty="0" err="1"/>
              <a:t>Ctr</a:t>
            </a:r>
            <a:r>
              <a:rPr lang="en-US" dirty="0"/>
              <a:t>:</a:t>
            </a:r>
          </a:p>
          <a:p>
            <a:pPr marL="0" indent="0">
              <a:buNone/>
            </a:pPr>
            <a:r>
              <a:rPr lang="en-US" dirty="0">
                <a:hlinkClick r:id="rId2"/>
              </a:rPr>
              <a:t>http://www.robeson.k12.nc.us/Page/</a:t>
            </a:r>
            <a:r>
              <a:rPr lang="en-US" dirty="0" smtClean="0">
                <a:hlinkClick r:id="rId2"/>
              </a:rPr>
              <a:t>49483</a:t>
            </a:r>
            <a:endParaRPr lang="en-US" dirty="0"/>
          </a:p>
          <a:p>
            <a:pPr marL="0" indent="0">
              <a:buNone/>
            </a:pPr>
            <a:r>
              <a:rPr lang="en-US" dirty="0" smtClean="0"/>
              <a:t>Morehead Planetarium:</a:t>
            </a:r>
            <a:endParaRPr lang="en-US" dirty="0" smtClean="0"/>
          </a:p>
          <a:p>
            <a:pPr marL="0" indent="0">
              <a:buNone/>
            </a:pPr>
            <a:r>
              <a:rPr lang="en-US" dirty="0" smtClean="0">
                <a:hlinkClick r:id="rId3"/>
              </a:rPr>
              <a:t>http://moreheadplanetarium.org/outreach/educator-resources</a:t>
            </a:r>
            <a:endParaRPr lang="en-US" dirty="0" smtClean="0"/>
          </a:p>
          <a:p>
            <a:pPr marL="0" indent="0">
              <a:buNone/>
            </a:pPr>
            <a:r>
              <a:rPr lang="en-US" dirty="0" err="1" smtClean="0"/>
              <a:t>Fernbank</a:t>
            </a:r>
            <a:r>
              <a:rPr lang="en-US" dirty="0" smtClean="0"/>
              <a:t> Science Center:</a:t>
            </a:r>
          </a:p>
          <a:p>
            <a:pPr marL="0" indent="0">
              <a:buNone/>
            </a:pPr>
            <a:r>
              <a:rPr lang="en-US" dirty="0">
                <a:hlinkClick r:id="rId4"/>
              </a:rPr>
              <a:t>http://www.fernbank.edu/</a:t>
            </a:r>
            <a:r>
              <a:rPr lang="en-US" dirty="0" smtClean="0">
                <a:hlinkClick r:id="rId4"/>
              </a:rPr>
              <a:t>schoolgroups.htm</a:t>
            </a:r>
            <a:endParaRPr lang="en-US" dirty="0" smtClean="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9243568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networks: JPL/NASA</a:t>
            </a:r>
            <a:endParaRPr lang="en-US" dirty="0"/>
          </a:p>
        </p:txBody>
      </p:sp>
      <p:sp>
        <p:nvSpPr>
          <p:cNvPr id="4" name="Content Placeholder 3"/>
          <p:cNvSpPr>
            <a:spLocks noGrp="1"/>
          </p:cNvSpPr>
          <p:nvPr>
            <p:ph sz="half" idx="2"/>
          </p:nvPr>
        </p:nvSpPr>
        <p:spPr>
          <a:xfrm>
            <a:off x="4872862" y="1600200"/>
            <a:ext cx="4271138" cy="5060274"/>
          </a:xfrm>
        </p:spPr>
        <p:txBody>
          <a:bodyPr>
            <a:normAutofit lnSpcReduction="10000"/>
          </a:bodyPr>
          <a:lstStyle/>
          <a:p>
            <a:r>
              <a:rPr lang="en-US" dirty="0" err="1" smtClean="0"/>
              <a:t>Telecons</a:t>
            </a:r>
            <a:r>
              <a:rPr lang="en-US" dirty="0" smtClean="0"/>
              <a:t>, biweekly</a:t>
            </a:r>
          </a:p>
          <a:p>
            <a:r>
              <a:rPr lang="en-US" dirty="0" smtClean="0"/>
              <a:t>Network with other pros &amp; amateurs</a:t>
            </a:r>
          </a:p>
          <a:p>
            <a:r>
              <a:rPr lang="en-US" dirty="0" smtClean="0"/>
              <a:t>Materials for display and distribution to public and educators</a:t>
            </a:r>
          </a:p>
          <a:p>
            <a:r>
              <a:rPr lang="en-US" dirty="0" smtClean="0"/>
              <a:t>Application process: yearly (Sept.)</a:t>
            </a:r>
          </a:p>
          <a:p>
            <a:r>
              <a:rPr lang="en-US" dirty="0" smtClean="0"/>
              <a:t>Email </a:t>
            </a:r>
            <a:r>
              <a:rPr lang="en-US" dirty="0" smtClean="0">
                <a:hlinkClick r:id="rId2"/>
              </a:rPr>
              <a:t>ambassad@jpl.nasa.gov</a:t>
            </a:r>
            <a:endParaRPr lang="en-US" dirty="0" smtClean="0"/>
          </a:p>
          <a:p>
            <a:pPr marL="0" indent="0">
              <a:buNone/>
            </a:pPr>
            <a:r>
              <a:rPr lang="en-US" dirty="0" smtClean="0"/>
              <a:t>For more info</a:t>
            </a:r>
            <a:endParaRPr lang="en-US" dirty="0"/>
          </a:p>
        </p:txBody>
      </p:sp>
      <p:pic>
        <p:nvPicPr>
          <p:cNvPr id="7" name="Content Placeholder 6" descr="SSA New Logo Reduced.jpg"/>
          <p:cNvPicPr>
            <a:picLocks noGrp="1" noChangeAspect="1"/>
          </p:cNvPicPr>
          <p:nvPr>
            <p:ph sz="half" idx="1"/>
          </p:nvPr>
        </p:nvPicPr>
        <p:blipFill>
          <a:blip r:embed="rId3">
            <a:extLst>
              <a:ext uri="{28A0092B-C50C-407E-A947-70E740481C1C}">
                <a14:useLocalDpi xmlns:a14="http://schemas.microsoft.com/office/drawing/2010/main" val="0"/>
              </a:ext>
            </a:extLst>
          </a:blip>
          <a:srcRect l="5384" r="5384"/>
          <a:stretch>
            <a:fillRect/>
          </a:stretch>
        </p:blipFill>
        <p:spPr/>
      </p:pic>
    </p:spTree>
    <p:extLst>
      <p:ext uri="{BB962C8B-B14F-4D97-AF65-F5344CB8AC3E}">
        <p14:creationId xmlns:p14="http://schemas.microsoft.com/office/powerpoint/2010/main" val="20908104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Outreach networks: Night Sky Network</a:t>
            </a:r>
            <a:endParaRPr lang="en-US" dirty="0"/>
          </a:p>
        </p:txBody>
      </p:sp>
      <p:sp>
        <p:nvSpPr>
          <p:cNvPr id="3" name="Content Placeholder 2"/>
          <p:cNvSpPr>
            <a:spLocks noGrp="1"/>
          </p:cNvSpPr>
          <p:nvPr>
            <p:ph sz="half" idx="1"/>
          </p:nvPr>
        </p:nvSpPr>
        <p:spPr>
          <a:xfrm>
            <a:off x="457200" y="1600200"/>
            <a:ext cx="6039950" cy="4525963"/>
          </a:xfrm>
        </p:spPr>
        <p:txBody>
          <a:bodyPr/>
          <a:lstStyle/>
          <a:p>
            <a:r>
              <a:rPr lang="en-US" dirty="0" smtClean="0"/>
              <a:t>Network of 100’s of amateur astronomy clubs</a:t>
            </a:r>
          </a:p>
          <a:p>
            <a:r>
              <a:rPr lang="en-US" dirty="0" smtClean="0"/>
              <a:t>Good source for volunteers at events</a:t>
            </a:r>
          </a:p>
          <a:p>
            <a:r>
              <a:rPr lang="en-US" dirty="0" smtClean="0"/>
              <a:t>Excellent way to network with local </a:t>
            </a:r>
            <a:r>
              <a:rPr lang="en-US" dirty="0" err="1" smtClean="0"/>
              <a:t>astro</a:t>
            </a:r>
            <a:r>
              <a:rPr lang="en-US" dirty="0" smtClean="0"/>
              <a:t> clubs</a:t>
            </a:r>
          </a:p>
          <a:p>
            <a:r>
              <a:rPr lang="en-US" dirty="0"/>
              <a:t>https://</a:t>
            </a:r>
            <a:r>
              <a:rPr lang="en-US" dirty="0" err="1"/>
              <a:t>nightsky.jpl.nasa.gov</a:t>
            </a:r>
            <a:r>
              <a:rPr lang="en-US" dirty="0"/>
              <a:t>/</a:t>
            </a:r>
          </a:p>
        </p:txBody>
      </p:sp>
      <p:sp>
        <p:nvSpPr>
          <p:cNvPr id="4" name="Content Placeholder 3"/>
          <p:cNvSpPr>
            <a:spLocks noGrp="1"/>
          </p:cNvSpPr>
          <p:nvPr>
            <p:ph sz="half" idx="2"/>
          </p:nvPr>
        </p:nvSpPr>
        <p:spPr>
          <a:xfrm>
            <a:off x="1030469" y="-3108325"/>
            <a:ext cx="4038600" cy="4525963"/>
          </a:xfrm>
        </p:spPr>
        <p:txBody>
          <a:bodyPr/>
          <a:lstStyle/>
          <a:p>
            <a:endParaRPr lang="en-US"/>
          </a:p>
        </p:txBody>
      </p:sp>
    </p:spTree>
    <p:extLst>
      <p:ext uri="{BB962C8B-B14F-4D97-AF65-F5344CB8AC3E}">
        <p14:creationId xmlns:p14="http://schemas.microsoft.com/office/powerpoint/2010/main" val="13368037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dirty="0" smtClean="0"/>
              <a:t>Outreach networks: JPL/NASA Museum Alliance</a:t>
            </a:r>
            <a:endParaRPr lang="en-US" sz="3600" dirty="0"/>
          </a:p>
        </p:txBody>
      </p:sp>
      <p:sp>
        <p:nvSpPr>
          <p:cNvPr id="3" name="Content Placeholder 2"/>
          <p:cNvSpPr>
            <a:spLocks noGrp="1"/>
          </p:cNvSpPr>
          <p:nvPr>
            <p:ph sz="half" idx="1"/>
          </p:nvPr>
        </p:nvSpPr>
        <p:spPr>
          <a:xfrm>
            <a:off x="0" y="1600200"/>
            <a:ext cx="9144000" cy="4525963"/>
          </a:xfrm>
        </p:spPr>
        <p:txBody>
          <a:bodyPr/>
          <a:lstStyle/>
          <a:p>
            <a:r>
              <a:rPr lang="en-US" dirty="0" smtClean="0"/>
              <a:t>Formed in 2003, to accompany launch of the two MER</a:t>
            </a:r>
          </a:p>
          <a:p>
            <a:r>
              <a:rPr lang="en-US" dirty="0" smtClean="0"/>
              <a:t>Network of over 400 science centers, museums, and planetaria nationwide</a:t>
            </a:r>
          </a:p>
          <a:p>
            <a:r>
              <a:rPr lang="en-US" dirty="0" smtClean="0"/>
              <a:t>To add your institution, email </a:t>
            </a:r>
            <a:r>
              <a:rPr lang="en-US" dirty="0" err="1" smtClean="0"/>
              <a:t>jeffrey.nee@jpl.nasa.gov</a:t>
            </a:r>
            <a:endParaRPr lang="en-US" dirty="0" smtClean="0"/>
          </a:p>
          <a:p>
            <a:endParaRPr lang="en-US"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1237947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networks: SEPA and IPS</a:t>
            </a:r>
            <a:endParaRPr lang="en-US" dirty="0"/>
          </a:p>
        </p:txBody>
      </p:sp>
      <p:sp>
        <p:nvSpPr>
          <p:cNvPr id="3" name="Content Placeholder 2"/>
          <p:cNvSpPr>
            <a:spLocks noGrp="1"/>
          </p:cNvSpPr>
          <p:nvPr>
            <p:ph sz="half" idx="1"/>
          </p:nvPr>
        </p:nvSpPr>
        <p:spPr>
          <a:xfrm>
            <a:off x="457200" y="1600200"/>
            <a:ext cx="8229600" cy="4525963"/>
          </a:xfrm>
        </p:spPr>
        <p:txBody>
          <a:bodyPr/>
          <a:lstStyle/>
          <a:p>
            <a:r>
              <a:rPr lang="en-US" dirty="0" smtClean="0"/>
              <a:t>SouthEastern Planetarium Association</a:t>
            </a:r>
          </a:p>
          <a:p>
            <a:pPr marL="0" indent="0">
              <a:buNone/>
            </a:pPr>
            <a:r>
              <a:rPr lang="en-US" dirty="0" smtClean="0"/>
              <a:t>Over 100 planetaria in the Southeastern US</a:t>
            </a:r>
          </a:p>
          <a:p>
            <a:pPr marL="0" indent="0">
              <a:buNone/>
            </a:pPr>
            <a:r>
              <a:rPr lang="en-US" dirty="0" smtClean="0"/>
              <a:t>Quarterly Journal always looking for articles and other material </a:t>
            </a:r>
            <a:r>
              <a:rPr lang="en-US" dirty="0" err="1" smtClean="0"/>
              <a:t>www.sepadomes.org</a:t>
            </a:r>
            <a:endParaRPr lang="en-US" dirty="0" smtClean="0"/>
          </a:p>
          <a:p>
            <a:r>
              <a:rPr lang="en-US" dirty="0" smtClean="0"/>
              <a:t>International Planetarium Society</a:t>
            </a:r>
          </a:p>
          <a:p>
            <a:pPr marL="0" indent="0">
              <a:buNone/>
            </a:pPr>
            <a:r>
              <a:rPr lang="en-US" dirty="0" smtClean="0"/>
              <a:t>Hundreds of planetaria, international</a:t>
            </a:r>
          </a:p>
          <a:p>
            <a:pPr marL="0" indent="0">
              <a:buNone/>
            </a:pPr>
            <a:r>
              <a:rPr lang="en-US" dirty="0" smtClean="0"/>
              <a:t>Quarterly journal, more scholarly in nature than SEPA’s</a:t>
            </a:r>
          </a:p>
          <a:p>
            <a:pPr marL="0" indent="0">
              <a:buNone/>
            </a:pPr>
            <a:r>
              <a:rPr lang="en-US" dirty="0" err="1" smtClean="0"/>
              <a:t>www.ips.org</a:t>
            </a:r>
            <a:endParaRPr lang="en-US" dirty="0"/>
          </a:p>
        </p:txBody>
      </p:sp>
      <p:sp>
        <p:nvSpPr>
          <p:cNvPr id="4" name="Content Placeholder 3"/>
          <p:cNvSpPr>
            <a:spLocks noGrp="1"/>
          </p:cNvSpPr>
          <p:nvPr>
            <p:ph sz="half" idx="2"/>
          </p:nvPr>
        </p:nvSpPr>
        <p:spPr/>
        <p:txBody>
          <a:bodyPr/>
          <a:lstStyle/>
          <a:p>
            <a:endParaRPr lang="en-US" dirty="0" smtClean="0"/>
          </a:p>
          <a:p>
            <a:endParaRPr lang="en-US" dirty="0"/>
          </a:p>
        </p:txBody>
      </p:sp>
    </p:spTree>
    <p:extLst>
      <p:ext uri="{BB962C8B-B14F-4D97-AF65-F5344CB8AC3E}">
        <p14:creationId xmlns:p14="http://schemas.microsoft.com/office/powerpoint/2010/main" val="22682564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Museum’s Day of Facts Video</a:t>
            </a:r>
            <a:endParaRPr lang="en-US" dirty="0"/>
          </a:p>
        </p:txBody>
      </p:sp>
      <p:sp>
        <p:nvSpPr>
          <p:cNvPr id="3" name="Content Placeholder 2"/>
          <p:cNvSpPr>
            <a:spLocks noGrp="1"/>
          </p:cNvSpPr>
          <p:nvPr>
            <p:ph idx="1"/>
          </p:nvPr>
        </p:nvSpPr>
        <p:spPr/>
        <p:txBody>
          <a:bodyPr/>
          <a:lstStyle/>
          <a:p>
            <a:r>
              <a:rPr lang="en-US" smtClean="0">
                <a:hlinkClick r:id="rId2"/>
              </a:rPr>
              <a:t>Field Museum Youtube</a:t>
            </a:r>
            <a:endParaRPr lang="en-US"/>
          </a:p>
        </p:txBody>
      </p:sp>
    </p:spTree>
    <p:extLst>
      <p:ext uri="{BB962C8B-B14F-4D97-AF65-F5344CB8AC3E}">
        <p14:creationId xmlns:p14="http://schemas.microsoft.com/office/powerpoint/2010/main" val="9574052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you know where your local planetarium is?</a:t>
            </a:r>
            <a:endParaRPr lang="en-US" dirty="0"/>
          </a:p>
        </p:txBody>
      </p:sp>
      <p:sp>
        <p:nvSpPr>
          <p:cNvPr id="3" name="Content Placeholder 2"/>
          <p:cNvSpPr>
            <a:spLocks noGrp="1"/>
          </p:cNvSpPr>
          <p:nvPr>
            <p:ph idx="1"/>
          </p:nvPr>
        </p:nvSpPr>
        <p:spPr/>
        <p:txBody>
          <a:bodyPr/>
          <a:lstStyle/>
          <a:p>
            <a:r>
              <a:rPr lang="en-US" dirty="0" smtClean="0"/>
              <a:t>The worldwide planetarium directory, published by the International Planetarium Society: </a:t>
            </a:r>
          </a:p>
          <a:p>
            <a:pPr marL="0" indent="0">
              <a:buNone/>
            </a:pPr>
            <a:r>
              <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2"/>
              </a:rPr>
              <a:t>http://www.ips-planetarium.org/?page=</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2"/>
              </a:rPr>
              <a:t>dir</a:t>
            </a:r>
            <a:endPar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a:p>
            <a:pPr marL="0" indent="0">
              <a:buNone/>
            </a:pP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Or, The </a:t>
            </a:r>
            <a:r>
              <a:rPr lang="en-US"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dulldome</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compendium, published by </a:t>
            </a:r>
            <a:r>
              <a:rPr lang="en-US"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Lochness</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Productions (Peterson)</a:t>
            </a:r>
            <a:endPar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a:p>
            <a:pPr marL="0" indent="0">
              <a:buNone/>
            </a:pPr>
            <a:r>
              <a:rPr lang="en-US" dirty="0">
                <a:hlinkClick r:id="rId3"/>
              </a:rPr>
              <a:t>https://www.lochnessproductions.com/lfco/</a:t>
            </a:r>
            <a:r>
              <a:rPr lang="en-US" dirty="0" smtClean="0">
                <a:hlinkClick r:id="rId3"/>
              </a:rPr>
              <a:t>lfco.html</a:t>
            </a: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5662103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1647"/>
          </a:xfrm>
        </p:spPr>
        <p:txBody>
          <a:bodyPr>
            <a:normAutofit fontScale="90000"/>
          </a:bodyPr>
          <a:lstStyle/>
          <a:p>
            <a:r>
              <a:rPr lang="en-US" dirty="0" smtClean="0"/>
              <a:t/>
            </a:r>
            <a:br>
              <a:rPr lang="en-US" dirty="0" smtClean="0"/>
            </a:br>
            <a:r>
              <a:rPr lang="en-US" dirty="0" smtClean="0"/>
              <a:t>Planetarium room: know what the planetarium can do</a:t>
            </a:r>
            <a:endParaRPr lang="en-US" dirty="0"/>
          </a:p>
        </p:txBody>
      </p:sp>
      <p:pic>
        <p:nvPicPr>
          <p:cNvPr id="7" name="Content Placeholder 6" descr="dome.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1" y="1463524"/>
            <a:ext cx="9115019" cy="5080710"/>
          </a:xfrm>
        </p:spPr>
      </p:pic>
      <p:sp>
        <p:nvSpPr>
          <p:cNvPr id="3" name="TextBox 2"/>
          <p:cNvSpPr txBox="1"/>
          <p:nvPr/>
        </p:nvSpPr>
        <p:spPr>
          <a:xfrm>
            <a:off x="-1" y="1463524"/>
            <a:ext cx="10123412" cy="1569660"/>
          </a:xfrm>
          <a:prstGeom prst="rect">
            <a:avLst/>
          </a:prstGeom>
          <a:noFill/>
        </p:spPr>
        <p:txBody>
          <a:bodyPr wrap="square" rtlCol="0">
            <a:spAutoFit/>
          </a:bodyPr>
          <a:lstStyle/>
          <a:p>
            <a:pPr marL="285750" indent="-285750">
              <a:buFont typeface="Arial"/>
              <a:buChar char="•"/>
            </a:pPr>
            <a:r>
              <a:rPr lang="en-US" sz="2400" b="1" dirty="0" smtClean="0">
                <a:solidFill>
                  <a:srgbClr val="000000"/>
                </a:solidFill>
              </a:rPr>
              <a:t>Content in many areas of science, humanities, etc.</a:t>
            </a:r>
          </a:p>
          <a:p>
            <a:pPr marL="285750" indent="-285750">
              <a:buFont typeface="Arial"/>
              <a:buChar char="•"/>
            </a:pPr>
            <a:r>
              <a:rPr lang="en-US" sz="2400" b="1" dirty="0" smtClean="0">
                <a:solidFill>
                  <a:srgbClr val="000000"/>
                </a:solidFill>
              </a:rPr>
              <a:t>Usually has a “night sky” component</a:t>
            </a:r>
          </a:p>
          <a:p>
            <a:pPr marL="285750" indent="-285750">
              <a:buFont typeface="Arial"/>
              <a:buChar char="•"/>
            </a:pPr>
            <a:r>
              <a:rPr lang="en-US" sz="2400" b="1" dirty="0" smtClean="0">
                <a:solidFill>
                  <a:srgbClr val="000000"/>
                </a:solidFill>
              </a:rPr>
              <a:t>Ask and answer questions about current events in </a:t>
            </a:r>
          </a:p>
          <a:p>
            <a:r>
              <a:rPr lang="en-US" sz="2400" b="1" dirty="0" smtClean="0">
                <a:solidFill>
                  <a:srgbClr val="000000"/>
                </a:solidFill>
              </a:rPr>
              <a:t>space science</a:t>
            </a:r>
            <a:endParaRPr lang="en-US" sz="2400" b="1" dirty="0">
              <a:solidFill>
                <a:srgbClr val="000000"/>
              </a:solidFill>
            </a:endParaRPr>
          </a:p>
        </p:txBody>
      </p:sp>
    </p:spTree>
    <p:extLst>
      <p:ext uri="{BB962C8B-B14F-4D97-AF65-F5344CB8AC3E}">
        <p14:creationId xmlns:p14="http://schemas.microsoft.com/office/powerpoint/2010/main" val="1315693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0" y="228599"/>
            <a:ext cx="9144000" cy="5043662"/>
          </a:xfrm>
        </p:spPr>
        <p:txBody>
          <a:bodyPr>
            <a:normAutofit fontScale="90000"/>
          </a:bodyPr>
          <a:lstStyle/>
          <a:p>
            <a:pPr eaLnBrk="1" hangingPunct="1"/>
            <a:r>
              <a:rPr lang="en-US" sz="3600" dirty="0" smtClean="0">
                <a:solidFill>
                  <a:srgbClr val="CCFFCC"/>
                </a:solidFill>
                <a:latin typeface="Arial" charset="0"/>
              </a:rPr>
              <a:t/>
            </a:r>
            <a:br>
              <a:rPr lang="en-US" sz="3600" dirty="0" smtClean="0">
                <a:solidFill>
                  <a:srgbClr val="CCFFCC"/>
                </a:solidFill>
                <a:latin typeface="Arial" charset="0"/>
              </a:rPr>
            </a:br>
            <a:r>
              <a:rPr lang="en-US" sz="3600" dirty="0" smtClean="0">
                <a:solidFill>
                  <a:srgbClr val="CCFFCC"/>
                </a:solidFill>
                <a:latin typeface="Arial" charset="0"/>
              </a:rPr>
              <a:t>Do they have content that is standards </a:t>
            </a:r>
            <a:r>
              <a:rPr lang="en-US" sz="3600" dirty="0" smtClean="0">
                <a:solidFill>
                  <a:srgbClr val="CCFFCC"/>
                </a:solidFill>
                <a:latin typeface="Arial" charset="0"/>
              </a:rPr>
              <a:t>related?</a:t>
            </a:r>
            <a:r>
              <a:rPr lang="en-US" sz="3600" dirty="0">
                <a:solidFill>
                  <a:srgbClr val="CCFFCC"/>
                </a:solidFill>
                <a:latin typeface="Arial" charset="0"/>
              </a:rPr>
              <a:t/>
            </a:r>
            <a:br>
              <a:rPr lang="en-US" sz="3600" dirty="0">
                <a:solidFill>
                  <a:srgbClr val="CCFFCC"/>
                </a:solidFill>
                <a:latin typeface="Arial" charset="0"/>
              </a:rPr>
            </a:br>
            <a:r>
              <a:rPr lang="en-US" sz="3600" dirty="0" smtClean="0">
                <a:solidFill>
                  <a:srgbClr val="CCFFCC"/>
                </a:solidFill>
                <a:latin typeface="Arial" charset="0"/>
              </a:rPr>
              <a:t/>
            </a:r>
            <a:br>
              <a:rPr lang="en-US" sz="3600" dirty="0" smtClean="0">
                <a:solidFill>
                  <a:srgbClr val="CCFFCC"/>
                </a:solidFill>
                <a:latin typeface="Arial" charset="0"/>
              </a:rPr>
            </a:br>
            <a:r>
              <a:rPr lang="en-US" sz="3600" dirty="0" smtClean="0">
                <a:solidFill>
                  <a:srgbClr val="CCFFCC"/>
                </a:solidFill>
                <a:latin typeface="Arial" charset="0"/>
              </a:rPr>
              <a:t>In my planetarium:</a:t>
            </a:r>
            <a:r>
              <a:rPr lang="en-US" sz="3600" dirty="0">
                <a:solidFill>
                  <a:srgbClr val="CCFFCC"/>
                </a:solidFill>
                <a:latin typeface="Arial" charset="0"/>
              </a:rPr>
              <a:t/>
            </a:r>
            <a:br>
              <a:rPr lang="en-US" sz="3600" dirty="0">
                <a:solidFill>
                  <a:srgbClr val="CCFFCC"/>
                </a:solidFill>
                <a:latin typeface="Arial" charset="0"/>
              </a:rPr>
            </a:br>
            <a:r>
              <a:rPr lang="en-US" sz="3600" dirty="0" smtClean="0">
                <a:solidFill>
                  <a:srgbClr val="CCFFCC"/>
                </a:solidFill>
                <a:latin typeface="Arial" charset="0"/>
              </a:rPr>
              <a:t>- misconceptions </a:t>
            </a:r>
            <a:r>
              <a:rPr lang="en-US" sz="3600" dirty="0" smtClean="0">
                <a:solidFill>
                  <a:srgbClr val="CCFFCC"/>
                </a:solidFill>
                <a:latin typeface="Arial" charset="0"/>
              </a:rPr>
              <a:t>are </a:t>
            </a:r>
            <a:r>
              <a:rPr lang="en-US" sz="3600" dirty="0" smtClean="0">
                <a:solidFill>
                  <a:srgbClr val="CCFFCC"/>
                </a:solidFill>
                <a:latin typeface="Arial" charset="0"/>
              </a:rPr>
              <a:t>addressed using modeling, kinesthetic astronomy, etc.</a:t>
            </a:r>
            <a:r>
              <a:rPr lang="en-US" sz="3600" dirty="0" smtClean="0">
                <a:solidFill>
                  <a:srgbClr val="CCFFCC"/>
                </a:solidFill>
                <a:latin typeface="Arial" charset="0"/>
              </a:rPr>
              <a:t/>
            </a:r>
            <a:br>
              <a:rPr lang="en-US" sz="3600" dirty="0" smtClean="0">
                <a:solidFill>
                  <a:srgbClr val="CCFFCC"/>
                </a:solidFill>
                <a:latin typeface="Arial" charset="0"/>
              </a:rPr>
            </a:br>
            <a:r>
              <a:rPr lang="en-US" sz="3600" dirty="0" smtClean="0">
                <a:solidFill>
                  <a:srgbClr val="CCFFCC"/>
                </a:solidFill>
                <a:latin typeface="Arial" charset="0"/>
              </a:rPr>
              <a:t>- pre </a:t>
            </a:r>
            <a:r>
              <a:rPr lang="en-US" sz="3600" dirty="0" smtClean="0">
                <a:solidFill>
                  <a:srgbClr val="CCFFCC"/>
                </a:solidFill>
                <a:latin typeface="Arial" charset="0"/>
              </a:rPr>
              <a:t>and post activities for teachers</a:t>
            </a:r>
            <a:br>
              <a:rPr lang="en-US" sz="3600" dirty="0" smtClean="0">
                <a:solidFill>
                  <a:srgbClr val="CCFFCC"/>
                </a:solidFill>
                <a:latin typeface="Arial" charset="0"/>
              </a:rPr>
            </a:br>
            <a:r>
              <a:rPr lang="en-US" sz="3600" dirty="0" smtClean="0">
                <a:solidFill>
                  <a:srgbClr val="CCFFCC"/>
                </a:solidFill>
                <a:latin typeface="Arial" charset="0"/>
              </a:rPr>
              <a:t>- all </a:t>
            </a:r>
            <a:r>
              <a:rPr lang="en-US" sz="3600" dirty="0" smtClean="0">
                <a:solidFill>
                  <a:srgbClr val="CCFFCC"/>
                </a:solidFill>
                <a:latin typeface="Arial" charset="0"/>
              </a:rPr>
              <a:t>programs are standard-aligned</a:t>
            </a:r>
            <a:br>
              <a:rPr lang="en-US" sz="3600" dirty="0" smtClean="0">
                <a:solidFill>
                  <a:srgbClr val="CCFFCC"/>
                </a:solidFill>
                <a:latin typeface="Arial" charset="0"/>
              </a:rPr>
            </a:br>
            <a:r>
              <a:rPr lang="en-US" sz="3600" dirty="0" smtClean="0">
                <a:solidFill>
                  <a:srgbClr val="CCFFCC"/>
                </a:solidFill>
                <a:latin typeface="Arial" charset="0"/>
              </a:rPr>
              <a:t> (both state/national science standards, and Common Core)</a:t>
            </a:r>
            <a:r>
              <a:rPr lang="en-US" sz="3600" dirty="0" smtClean="0">
                <a:solidFill>
                  <a:srgbClr val="CCFFCC"/>
                </a:solidFill>
                <a:latin typeface="Arial" charset="0"/>
              </a:rPr>
              <a:t/>
            </a:r>
            <a:br>
              <a:rPr lang="en-US" sz="3600" dirty="0" smtClean="0">
                <a:solidFill>
                  <a:srgbClr val="CCFFCC"/>
                </a:solidFill>
                <a:latin typeface="Arial" charset="0"/>
              </a:rPr>
            </a:br>
            <a:endParaRPr lang="en-US" sz="3600" dirty="0">
              <a:solidFill>
                <a:srgbClr val="CCFFCC"/>
              </a:solidFill>
              <a:latin typeface="Arial" charset="0"/>
            </a:endParaRPr>
          </a:p>
        </p:txBody>
      </p:sp>
      <p:pic>
        <p:nvPicPr>
          <p:cNvPr id="15363" name="Picture 6" descr="080100head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5391150"/>
            <a:ext cx="4495800" cy="1466850"/>
          </a:xfrm>
          <a:noFill/>
        </p:spPr>
      </p:pic>
    </p:spTree>
    <p:extLst>
      <p:ext uri="{BB962C8B-B14F-4D97-AF65-F5344CB8AC3E}">
        <p14:creationId xmlns:p14="http://schemas.microsoft.com/office/powerpoint/2010/main" val="3867924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Common Core and NGSS Venn diagram, courtesy Tina </a:t>
            </a:r>
            <a:r>
              <a:rPr lang="en-US" dirty="0" err="1" smtClean="0"/>
              <a:t>Chuek</a:t>
            </a:r>
            <a:r>
              <a:rPr lang="en-US" dirty="0" smtClean="0"/>
              <a:t>, Stanford</a:t>
            </a:r>
            <a:endParaRPr lang="en-US" dirty="0"/>
          </a:p>
        </p:txBody>
      </p:sp>
      <p:pic>
        <p:nvPicPr>
          <p:cNvPr id="5" name="Content Placeholder 4" descr="ngss common core graphic.pdf"/>
          <p:cNvPicPr>
            <a:picLocks noGrp="1" noChangeAspect="1"/>
          </p:cNvPicPr>
          <p:nvPr>
            <p:ph idx="1"/>
          </p:nvPr>
        </p:nvPicPr>
        <p:blipFill>
          <a:blip r:embed="rId2">
            <a:extLst>
              <a:ext uri="{28A0092B-C50C-407E-A947-70E740481C1C}">
                <a14:useLocalDpi xmlns:a14="http://schemas.microsoft.com/office/drawing/2010/main" val="0"/>
              </a:ext>
            </a:extLst>
          </a:blip>
          <a:srcRect t="14414" b="14414"/>
          <a:stretch>
            <a:fillRect/>
          </a:stretch>
        </p:blipFill>
        <p:spPr>
          <a:xfrm>
            <a:off x="457200" y="2174692"/>
            <a:ext cx="8229600" cy="4525963"/>
          </a:xfrm>
        </p:spPr>
      </p:pic>
    </p:spTree>
    <p:extLst>
      <p:ext uri="{BB962C8B-B14F-4D97-AF65-F5344CB8AC3E}">
        <p14:creationId xmlns:p14="http://schemas.microsoft.com/office/powerpoint/2010/main" val="23241103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50"/>
            <a:ext cx="9144000" cy="6584150"/>
          </a:xfrm>
        </p:spPr>
        <p:txBody>
          <a:bodyPr/>
          <a:lstStyle/>
          <a:p>
            <a:pPr algn="l"/>
            <a:r>
              <a:rPr lang="en-US" sz="2800" dirty="0" smtClean="0"/>
              <a:t>NC Science…Third </a:t>
            </a:r>
            <a:r>
              <a:rPr lang="en-US" sz="2800" dirty="0" smtClean="0"/>
              <a:t>Grade Standard: </a:t>
            </a:r>
            <a:br>
              <a:rPr lang="en-US" sz="2800" dirty="0" smtClean="0"/>
            </a:br>
            <a:r>
              <a:rPr lang="en-US" sz="2800" dirty="0" smtClean="0"/>
              <a:t>3.E.1.1 Recognize that the earth is part of a system called the solar</a:t>
            </a:r>
            <a:r>
              <a:rPr lang="en-US" sz="2800" dirty="0"/>
              <a:t> </a:t>
            </a:r>
            <a:r>
              <a:rPr lang="en-US" sz="2800" dirty="0" smtClean="0"/>
              <a:t>system that includes the sun (a star), planets, and many moons and the earth is the third planet from the sun in our solar system.</a:t>
            </a:r>
            <a:br>
              <a:rPr lang="en-US" sz="2800" dirty="0" smtClean="0"/>
            </a:br>
            <a:r>
              <a:rPr lang="en-US" sz="2800" dirty="0" smtClean="0"/>
              <a:t>…Sixth </a:t>
            </a:r>
            <a:r>
              <a:rPr lang="en-US" sz="2800" dirty="0" smtClean="0"/>
              <a:t>Grade Science Standards:</a:t>
            </a:r>
            <a:br>
              <a:rPr lang="en-US" sz="2800" dirty="0" smtClean="0"/>
            </a:br>
            <a:r>
              <a:rPr lang="en-US" sz="2800" dirty="0" smtClean="0"/>
              <a:t>6.E.1.2 Explain why Earth sustains life while other planets do not based on their properties (including types of surface, atmosphere and gravitational force) and location to the Sun</a:t>
            </a:r>
            <a:br>
              <a:rPr lang="en-US" sz="2800" dirty="0" smtClean="0"/>
            </a:br>
            <a:r>
              <a:rPr lang="en-US" sz="2800" dirty="0" smtClean="0"/>
              <a:t>6.E.1.3 Summarize space exploration and the understandings gained from them.</a:t>
            </a:r>
            <a:br>
              <a:rPr lang="en-US" sz="2800" dirty="0" smtClean="0"/>
            </a:br>
            <a:r>
              <a:rPr lang="en-US" sz="2800" dirty="0" smtClean="0"/>
              <a:t>…Seventh </a:t>
            </a:r>
            <a:r>
              <a:rPr lang="en-US" sz="2800" dirty="0" smtClean="0"/>
              <a:t>Grade Standard:</a:t>
            </a:r>
            <a:br>
              <a:rPr lang="en-US" sz="2800" dirty="0" smtClean="0"/>
            </a:br>
            <a:r>
              <a:rPr lang="en-US" sz="2800" dirty="0" smtClean="0"/>
              <a:t>7.P.1.1 Explain how the motion of an object can be described by its position, direction of motion, and speed with respect to some other object.</a:t>
            </a:r>
            <a:endParaRPr lang="en-US" sz="28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8373733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0" y="228599"/>
            <a:ext cx="9144000" cy="3581401"/>
          </a:xfrm>
        </p:spPr>
        <p:txBody>
          <a:bodyPr>
            <a:normAutofit/>
          </a:bodyPr>
          <a:lstStyle/>
          <a:p>
            <a:pPr eaLnBrk="1" hangingPunct="1"/>
            <a:r>
              <a:rPr lang="en-US" sz="3600" dirty="0" smtClean="0">
                <a:solidFill>
                  <a:schemeClr val="bg1"/>
                </a:solidFill>
                <a:latin typeface="Arial" charset="0"/>
              </a:rPr>
              <a:t>Know the policies, rules, etc. before you arrive, and ENFORCE them. </a:t>
            </a:r>
            <a:br>
              <a:rPr lang="en-US" sz="3600" dirty="0" smtClean="0">
                <a:solidFill>
                  <a:schemeClr val="bg1"/>
                </a:solidFill>
                <a:latin typeface="Arial" charset="0"/>
              </a:rPr>
            </a:br>
            <a:r>
              <a:rPr lang="en-US" sz="2000" dirty="0" smtClean="0">
                <a:solidFill>
                  <a:schemeClr val="bg1"/>
                </a:solidFill>
                <a:latin typeface="Arial" charset="0"/>
              </a:rPr>
              <a:t>Examples: no entry after program begins</a:t>
            </a:r>
            <a:br>
              <a:rPr lang="en-US" sz="2000" dirty="0" smtClean="0">
                <a:solidFill>
                  <a:schemeClr val="bg1"/>
                </a:solidFill>
                <a:latin typeface="Arial" charset="0"/>
              </a:rPr>
            </a:br>
            <a:r>
              <a:rPr lang="en-US" sz="2000" dirty="0" smtClean="0">
                <a:solidFill>
                  <a:schemeClr val="bg1"/>
                </a:solidFill>
                <a:latin typeface="Arial" charset="0"/>
              </a:rPr>
              <a:t>No re-entry after it starts</a:t>
            </a:r>
            <a:br>
              <a:rPr lang="en-US" sz="2000" dirty="0" smtClean="0">
                <a:solidFill>
                  <a:schemeClr val="bg1"/>
                </a:solidFill>
                <a:latin typeface="Arial" charset="0"/>
              </a:rPr>
            </a:br>
            <a:r>
              <a:rPr lang="en-US" sz="2000" dirty="0" smtClean="0">
                <a:solidFill>
                  <a:schemeClr val="bg1"/>
                </a:solidFill>
                <a:latin typeface="Arial" charset="0"/>
              </a:rPr>
              <a:t>No electronic devices</a:t>
            </a:r>
            <a:endParaRPr lang="en-US" sz="2000" dirty="0">
              <a:solidFill>
                <a:schemeClr val="bg1"/>
              </a:solidFill>
              <a:latin typeface="Arial" charset="0"/>
            </a:endParaRPr>
          </a:p>
        </p:txBody>
      </p:sp>
      <p:pic>
        <p:nvPicPr>
          <p:cNvPr id="15363" name="Picture 6" descr="080100head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5391150"/>
            <a:ext cx="4495800" cy="1466850"/>
          </a:xfrm>
          <a:noFill/>
        </p:spPr>
      </p:pic>
    </p:spTree>
    <p:extLst>
      <p:ext uri="{BB962C8B-B14F-4D97-AF65-F5344CB8AC3E}">
        <p14:creationId xmlns:p14="http://schemas.microsoft.com/office/powerpoint/2010/main" val="284041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0" y="0"/>
            <a:ext cx="9144000" cy="1028096"/>
          </a:xfrm>
        </p:spPr>
        <p:txBody>
          <a:bodyPr>
            <a:normAutofit/>
          </a:bodyPr>
          <a:lstStyle/>
          <a:p>
            <a:pPr eaLnBrk="1" hangingPunct="1"/>
            <a:r>
              <a:rPr lang="en-US" sz="3600" dirty="0" smtClean="0">
                <a:solidFill>
                  <a:schemeClr val="bg1"/>
                </a:solidFill>
                <a:latin typeface="Arial" charset="0"/>
              </a:rPr>
              <a:t>Do they outreach: can they come to you?</a:t>
            </a:r>
            <a:endParaRPr lang="en-US" sz="2000" dirty="0">
              <a:solidFill>
                <a:schemeClr val="bg1"/>
              </a:solidFill>
              <a:latin typeface="Arial" charset="0"/>
            </a:endParaRPr>
          </a:p>
        </p:txBody>
      </p:sp>
      <p:pic>
        <p:nvPicPr>
          <p:cNvPr id="2" name="Picture 1" descr="moon phase model with the m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28096"/>
            <a:ext cx="4826001" cy="2515808"/>
          </a:xfrm>
          <a:prstGeom prst="rect">
            <a:avLst/>
          </a:prstGeom>
        </p:spPr>
      </p:pic>
      <p:pic>
        <p:nvPicPr>
          <p:cNvPr id="4" name="Content Placeholder 3" descr="IMG_20161020_104610249.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a:xfrm>
            <a:off x="3265690" y="3144762"/>
            <a:ext cx="5878310" cy="3232844"/>
          </a:xfrm>
        </p:spPr>
      </p:pic>
      <p:sp>
        <p:nvSpPr>
          <p:cNvPr id="3" name="TextBox 2"/>
          <p:cNvSpPr txBox="1"/>
          <p:nvPr/>
        </p:nvSpPr>
        <p:spPr>
          <a:xfrm>
            <a:off x="251026" y="3795437"/>
            <a:ext cx="2454518" cy="646331"/>
          </a:xfrm>
          <a:prstGeom prst="rect">
            <a:avLst/>
          </a:prstGeom>
          <a:noFill/>
        </p:spPr>
        <p:txBody>
          <a:bodyPr wrap="none" rtlCol="0">
            <a:spAutoFit/>
          </a:bodyPr>
          <a:lstStyle/>
          <a:p>
            <a:r>
              <a:rPr lang="en-US" dirty="0" smtClean="0"/>
              <a:t>Kinesthetic </a:t>
            </a:r>
            <a:r>
              <a:rPr lang="en-US" dirty="0" err="1" smtClean="0"/>
              <a:t>modelling</a:t>
            </a:r>
            <a:r>
              <a:rPr lang="en-US" dirty="0" smtClean="0"/>
              <a:t> of </a:t>
            </a:r>
          </a:p>
          <a:p>
            <a:r>
              <a:rPr lang="en-US" dirty="0" smtClean="0"/>
              <a:t>moon phases</a:t>
            </a:r>
            <a:endParaRPr lang="en-US" dirty="0"/>
          </a:p>
        </p:txBody>
      </p:sp>
      <p:sp>
        <p:nvSpPr>
          <p:cNvPr id="6" name="TextBox 5"/>
          <p:cNvSpPr txBox="1"/>
          <p:nvPr/>
        </p:nvSpPr>
        <p:spPr>
          <a:xfrm>
            <a:off x="2820354" y="6173123"/>
            <a:ext cx="5745157" cy="923330"/>
          </a:xfrm>
          <a:prstGeom prst="rect">
            <a:avLst/>
          </a:prstGeom>
          <a:noFill/>
        </p:spPr>
        <p:txBody>
          <a:bodyPr wrap="none" rtlCol="0">
            <a:spAutoFit/>
          </a:bodyPr>
          <a:lstStyle/>
          <a:p>
            <a:endParaRPr lang="en-US" dirty="0" smtClean="0"/>
          </a:p>
          <a:p>
            <a:r>
              <a:rPr lang="en-US" dirty="0" smtClean="0"/>
              <a:t>Portable dome air drying after the flood: not salvageable </a:t>
            </a:r>
            <a:r>
              <a:rPr lang="en-US" dirty="0" smtClean="0">
                <a:sym typeface="Wingdings"/>
              </a:rPr>
              <a:t></a:t>
            </a:r>
          </a:p>
          <a:p>
            <a:endParaRPr lang="en-US" dirty="0"/>
          </a:p>
        </p:txBody>
      </p:sp>
    </p:spTree>
    <p:extLst>
      <p:ext uri="{BB962C8B-B14F-4D97-AF65-F5344CB8AC3E}">
        <p14:creationId xmlns:p14="http://schemas.microsoft.com/office/powerpoint/2010/main" val="101986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9243</TotalTime>
  <Words>385</Words>
  <Application>Microsoft Macintosh PowerPoint</Application>
  <PresentationFormat>On-screen Show (4:3)</PresentationFormat>
  <Paragraphs>66</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Black</vt:lpstr>
      <vt:lpstr>PowerPoint Presentation</vt:lpstr>
      <vt:lpstr>Field Museum’s Day of Facts Video</vt:lpstr>
      <vt:lpstr>Do you know where your local planetarium is?</vt:lpstr>
      <vt:lpstr> Planetarium room: know what the planetarium can do</vt:lpstr>
      <vt:lpstr> Do they have content that is standards related?  In my planetarium: - misconceptions are addressed using modeling, kinesthetic astronomy, etc. - pre and post activities for teachers - all programs are standard-aligned  (both state/national science standards, and Common Core) </vt:lpstr>
      <vt:lpstr>Common Core and NGSS Venn diagram, courtesy Tina Chuek, Stanford</vt:lpstr>
      <vt:lpstr>NC Science…Third Grade Standard:  3.E.1.1 Recognize that the earth is part of a system called the solar system that includes the sun (a star), planets, and many moons and the earth is the third planet from the sun in our solar system. …Sixth Grade Science Standards: 6.E.1.2 Explain why Earth sustains life while other planets do not based on their properties (including types of surface, atmosphere and gravitational force) and location to the Sun 6.E.1.3 Summarize space exploration and the understandings gained from them. …Seventh Grade Standard: 7.P.1.1 Explain how the motion of an object can be described by its position, direction of motion, and speed with respect to some other object.</vt:lpstr>
      <vt:lpstr>Know the policies, rules, etc. before you arrive, and ENFORCE them.  Examples: no entry after program begins No re-entry after it starts No electronic devices</vt:lpstr>
      <vt:lpstr>Do they outreach: can they come to you?</vt:lpstr>
      <vt:lpstr>Planetarium outreach examples:</vt:lpstr>
      <vt:lpstr>Outreach networks: JPL/NASA</vt:lpstr>
      <vt:lpstr>Outreach networks: Night Sky Network</vt:lpstr>
      <vt:lpstr>Outreach networks: JPL/NASA Museum Alliance</vt:lpstr>
      <vt:lpstr>Outreach networks: SEPA and IPS</vt:lpstr>
    </vt:vector>
  </TitlesOfParts>
  <Manager/>
  <Company>University of Wyoming</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Ken Brandt</dc:creator>
  <cp:keywords/>
  <dc:description/>
  <cp:lastModifiedBy>Ken Brandt</cp:lastModifiedBy>
  <cp:revision>55</cp:revision>
  <dcterms:created xsi:type="dcterms:W3CDTF">2016-01-06T19:58:11Z</dcterms:created>
  <dcterms:modified xsi:type="dcterms:W3CDTF">2017-02-21T13:24:47Z</dcterms:modified>
  <cp:category/>
</cp:coreProperties>
</file>